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Ubuntu Mono"/>
      <p:regular r:id="rId15"/>
      <p:bold r:id="rId16"/>
      <p:italic r:id="rId17"/>
      <p:boldItalic r:id="rId18"/>
    </p:embeddedFont>
    <p:embeddedFont>
      <p:font typeface="Source Sans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.fntdata"/><Relationship Id="rId11" Type="http://schemas.openxmlformats.org/officeDocument/2006/relationships/slide" Target="slides/slide6.xml"/><Relationship Id="rId22" Type="http://schemas.openxmlformats.org/officeDocument/2006/relationships/font" Target="fonts/SourceSansPro-boldItalic.fntdata"/><Relationship Id="rId10" Type="http://schemas.openxmlformats.org/officeDocument/2006/relationships/slide" Target="slides/slide5.xml"/><Relationship Id="rId21" Type="http://schemas.openxmlformats.org/officeDocument/2006/relationships/font" Target="fonts/SourceSans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UbuntuMono-regular.fntdata"/><Relationship Id="rId14" Type="http://schemas.openxmlformats.org/officeDocument/2006/relationships/slide" Target="slides/slide9.xml"/><Relationship Id="rId17" Type="http://schemas.openxmlformats.org/officeDocument/2006/relationships/font" Target="fonts/UbuntuMono-italic.fntdata"/><Relationship Id="rId16" Type="http://schemas.openxmlformats.org/officeDocument/2006/relationships/font" Target="fonts/UbuntuMon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Pro-regular.fntdata"/><Relationship Id="rId6" Type="http://schemas.openxmlformats.org/officeDocument/2006/relationships/slide" Target="slides/slide1.xml"/><Relationship Id="rId18" Type="http://schemas.openxmlformats.org/officeDocument/2006/relationships/font" Target="fonts/Ubuntu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c80256497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c80256497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6d5de806c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6d5de806c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f4a42c7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f4a42c7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6d5de806c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6d5de806c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f4a42c7e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f4a42c7e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6d5de806c_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6d5de806c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6d5de806c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6d5de806c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802564974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80256497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</a:t>
            </a: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交通大學資工系資訊中心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</a:t>
            </a: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YC</a:t>
            </a: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</a:t>
            </a:r>
            <a:endParaRPr sz="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 b="0" l="0" r="0" t="0"/>
          <a:stretch/>
        </p:blipFill>
        <p:spPr>
          <a:xfrm>
            <a:off x="7908835" y="164806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ather.town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https://gather.town/i/uOZ0fIc4" TargetMode="External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roups.google.com/g/nctuna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Network Administration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Final Demo and Bonus</a:t>
            </a:r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368800" y="3565775"/>
            <a:ext cx="798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changhoy, tcyuan</a:t>
            </a:r>
            <a:endParaRPr sz="2600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Demo Flow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HW4 (</a:t>
            </a:r>
            <a:r>
              <a:rPr b="1" lang="zh-TW"/>
              <a:t>25%</a:t>
            </a:r>
            <a:r>
              <a:rPr lang="zh-TW">
                <a:solidFill>
                  <a:schemeClr val="dk1"/>
                </a:solidFill>
              </a:rPr>
              <a:t>)</a:t>
            </a:r>
            <a:endParaRPr b="1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Bonus (+</a:t>
            </a:r>
            <a:r>
              <a:rPr b="1" lang="zh-TW"/>
              <a:t>10%</a:t>
            </a:r>
            <a:r>
              <a:rPr lang="zh-TW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</a:pPr>
            <a:r>
              <a:rPr lang="zh-TW" sz="2200">
                <a:solidFill>
                  <a:schemeClr val="dk1"/>
                </a:solidFill>
              </a:rPr>
              <a:t>Bonus Requirements</a:t>
            </a:r>
            <a:endParaRPr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Final Q &amp; 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Scoring Structure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Demo Preparation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Meeting Room Overview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Help</a:t>
            </a:r>
            <a:endParaRPr/>
          </a:p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Flow - HW4</a:t>
            </a:r>
            <a:endParaRPr/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Check if query to LDAP consumer first (</a:t>
            </a:r>
            <a:r>
              <a:rPr b="1" lang="zh-TW"/>
              <a:t>5%</a:t>
            </a:r>
            <a:r>
              <a:rPr lang="zh-TW"/>
              <a:t>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Check “</a:t>
            </a:r>
            <a:r>
              <a:rPr b="1" lang="zh-TW"/>
              <a:t>cn=syncuser</a:t>
            </a:r>
            <a:r>
              <a:rPr lang="zh-TW"/>
              <a:t>” not exist in LDAP consumer (</a:t>
            </a:r>
            <a:r>
              <a:rPr b="1" lang="zh-TW"/>
              <a:t>10%</a:t>
            </a:r>
            <a:r>
              <a:rPr lang="zh-TW"/>
              <a:t>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Check custom script “</a:t>
            </a:r>
            <a:r>
              <a:rPr b="1" lang="zh-TW">
                <a:solidFill>
                  <a:srgbClr val="FF0000"/>
                </a:solidFill>
              </a:rPr>
              <a:t>addnasauser</a:t>
            </a:r>
            <a:r>
              <a:rPr lang="zh-TW"/>
              <a:t>” script work fine (</a:t>
            </a:r>
            <a:r>
              <a:rPr b="1" lang="zh-TW"/>
              <a:t>10%</a:t>
            </a:r>
            <a:r>
              <a:rPr lang="zh-TW"/>
              <a:t>)</a:t>
            </a:r>
            <a:endParaRPr/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Bonus </a:t>
            </a:r>
            <a:r>
              <a:rPr lang="zh-TW"/>
              <a:t>Requirements</a:t>
            </a:r>
            <a:endParaRPr/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Dovecot Integration with LDAP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Allow LDAP users to login your mail server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Allow LDAP users to send/receive mail to/from others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Be able to send mail to LDAP user </a:t>
            </a:r>
            <a:r>
              <a:rPr b="1" lang="zh-TW"/>
              <a:t>stu&lt;ID&gt;</a:t>
            </a:r>
            <a:r>
              <a:rPr lang="zh-TW"/>
              <a:t> from local user </a:t>
            </a:r>
            <a:r>
              <a:rPr b="1" lang="zh-TW"/>
              <a:t>cool-TA</a:t>
            </a:r>
            <a:endParaRPr b="1"/>
          </a:p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825" y="2827200"/>
            <a:ext cx="35623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Flow - Bonus</a:t>
            </a:r>
            <a:endParaRPr/>
          </a:p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Use smtp with user </a:t>
            </a:r>
            <a:r>
              <a:rPr b="1" lang="zh-TW"/>
              <a:t>cool-</a:t>
            </a:r>
            <a:r>
              <a:rPr b="1" i="1" lang="zh-TW"/>
              <a:t>TA</a:t>
            </a:r>
            <a:r>
              <a:rPr lang="zh-TW"/>
              <a:t> to send an email to </a:t>
            </a:r>
            <a:r>
              <a:rPr b="1" i="1" lang="zh-TW"/>
              <a:t>s</a:t>
            </a:r>
            <a:r>
              <a:rPr b="1" i="1" lang="zh-TW"/>
              <a:t>tu{ID}</a:t>
            </a:r>
            <a:endParaRPr b="1" i="1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Use imap to login to </a:t>
            </a:r>
            <a:r>
              <a:rPr b="1" i="1" lang="zh-TW"/>
              <a:t>s</a:t>
            </a:r>
            <a:r>
              <a:rPr b="1" i="1" lang="zh-TW"/>
              <a:t>tu{ID}</a:t>
            </a:r>
            <a:r>
              <a:rPr lang="zh-TW"/>
              <a:t> and show inbox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Use smtp with user </a:t>
            </a:r>
            <a:r>
              <a:rPr b="1" i="1" lang="zh-TW"/>
              <a:t>s</a:t>
            </a:r>
            <a:r>
              <a:rPr b="1" i="1" lang="zh-TW"/>
              <a:t>tu</a:t>
            </a:r>
            <a:r>
              <a:rPr b="1" i="1" lang="zh-TW"/>
              <a:t>{</a:t>
            </a:r>
            <a:r>
              <a:rPr b="1" i="1" lang="zh-TW"/>
              <a:t>ID}</a:t>
            </a:r>
            <a:r>
              <a:rPr lang="zh-TW"/>
              <a:t> to send an email to </a:t>
            </a:r>
            <a:r>
              <a:rPr b="1" lang="zh-TW"/>
              <a:t>cool-</a:t>
            </a:r>
            <a:r>
              <a:rPr b="1" i="1" lang="zh-TW"/>
              <a:t>TA</a:t>
            </a:r>
            <a:endParaRPr b="1" i="1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Use imap to login to </a:t>
            </a:r>
            <a:r>
              <a:rPr b="1" lang="zh-TW">
                <a:solidFill>
                  <a:schemeClr val="dk1"/>
                </a:solidFill>
              </a:rPr>
              <a:t>cool-</a:t>
            </a:r>
            <a:r>
              <a:rPr b="1" i="1" lang="zh-TW">
                <a:solidFill>
                  <a:schemeClr val="dk1"/>
                </a:solidFill>
              </a:rPr>
              <a:t>TA</a:t>
            </a:r>
            <a:r>
              <a:rPr lang="zh-TW">
                <a:solidFill>
                  <a:schemeClr val="dk1"/>
                </a:solidFill>
              </a:rPr>
              <a:t> and show inbox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Note: </a:t>
            </a:r>
            <a:r>
              <a:rPr lang="zh-TW">
                <a:solidFill>
                  <a:schemeClr val="dk1"/>
                </a:solidFill>
              </a:rPr>
              <a:t>Prepare your demo script prior to DEMO time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Scoring Structure</a:t>
            </a:r>
            <a:endParaRPr/>
          </a:p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444900" y="1146275"/>
            <a:ext cx="8254200" cy="36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❑"/>
            </a:pPr>
            <a:r>
              <a:rPr lang="zh-TW" sz="2000"/>
              <a:t>Scoring Structure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zh-TW" sz="2000"/>
              <a:t>Online Judge 75% + Demo 25% + </a:t>
            </a:r>
            <a:r>
              <a:rPr lang="zh-TW" sz="2000">
                <a:solidFill>
                  <a:srgbClr val="FF0000"/>
                </a:solidFill>
              </a:rPr>
              <a:t>Bonus 10%</a:t>
            </a:r>
            <a:endParaRPr sz="2000">
              <a:solidFill>
                <a:srgbClr val="FF0000"/>
              </a:solidFill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❑"/>
            </a:pPr>
            <a:r>
              <a:rPr lang="zh-TW" sz="2000"/>
              <a:t>Failed to complete Demo + Q&amp;A will results in a</a:t>
            </a:r>
            <a:r>
              <a:rPr lang="zh-TW" sz="2000">
                <a:solidFill>
                  <a:schemeClr val="dk1"/>
                </a:solidFill>
              </a:rPr>
              <a:t> </a:t>
            </a:r>
            <a:r>
              <a:rPr lang="zh-TW" sz="2000">
                <a:solidFill>
                  <a:srgbClr val="FF0000"/>
                </a:solidFill>
              </a:rPr>
              <a:t>loss of 20% credit</a:t>
            </a:r>
            <a:endParaRPr sz="2000"/>
          </a:p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Demo Preparation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Make sure you can use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Gather</a:t>
            </a:r>
            <a:r>
              <a:rPr lang="zh-TW"/>
              <a:t> without obstacles. i.e. 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You can walk around within the room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Your speaker / headset is working 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Your microphone is working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Your screen sharing is working</a:t>
            </a:r>
            <a:endParaRPr/>
          </a:p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Meeting Room Overview</a:t>
            </a:r>
            <a:endParaRPr/>
          </a:p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2775"/>
            <a:ext cx="5899424" cy="379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5971263" y="1622050"/>
            <a:ext cx="3130800" cy="312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Room Link: </a:t>
            </a:r>
            <a:r>
              <a:rPr lang="zh-TW" sz="1400" u="sng">
                <a:solidFill>
                  <a:schemeClr val="hlink"/>
                </a:solidFill>
                <a:hlinkClick r:id="rId4"/>
              </a:rPr>
              <a:t>https://gather.town/i/uOZ0fIc4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Do not Enter the room until it’s your turn</a:t>
            </a:r>
            <a:br>
              <a:rPr lang="zh-TW" sz="14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 sz="1600"/>
              <a:t>Join the room with student ID being your name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 sz="1600"/>
              <a:t>Enter the Bonus or Demo room as required by TA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 sz="1600"/>
              <a:t>Move to other rooms when told to do so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zh-TW" sz="1600"/>
              <a:t>Gather into room </a:t>
            </a:r>
            <a:r>
              <a:rPr lang="zh-TW" sz="1600">
                <a:latin typeface="Heiti TC"/>
                <a:ea typeface="Heiti TC"/>
                <a:cs typeface="Heiti TC"/>
                <a:sym typeface="Heiti TC"/>
              </a:rPr>
              <a:t>期末問答</a:t>
            </a:r>
            <a:endParaRPr sz="1600">
              <a:latin typeface="Heiti TC"/>
              <a:ea typeface="Heiti TC"/>
              <a:cs typeface="Heiti TC"/>
              <a:sym typeface="Heiti TC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zh-TW" sz="1600"/>
              <a:t>Q &amp; A session with both students</a:t>
            </a:r>
            <a:endParaRPr sz="1600"/>
          </a:p>
        </p:txBody>
      </p:sp>
      <p:sp>
        <p:nvSpPr>
          <p:cNvPr id="101" name="Google Shape;101;p15"/>
          <p:cNvSpPr/>
          <p:nvPr/>
        </p:nvSpPr>
        <p:spPr>
          <a:xfrm>
            <a:off x="1503275" y="3350350"/>
            <a:ext cx="815700" cy="316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2882550" y="3350350"/>
            <a:ext cx="815700" cy="316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3977275" y="3210225"/>
            <a:ext cx="815700" cy="316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4723" y="205023"/>
            <a:ext cx="2643875" cy="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Help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444225" y="1346951"/>
            <a:ext cx="8254200" cy="340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zh-TW">
                <a:solidFill>
                  <a:schemeClr val="dk1"/>
                </a:solidFill>
              </a:rPr>
              <a:t>Due to the pandemic,</a:t>
            </a:r>
            <a:r>
              <a:rPr lang="zh-TW">
                <a:solidFill>
                  <a:srgbClr val="FF0000"/>
                </a:solidFill>
              </a:rPr>
              <a:t> NO</a:t>
            </a:r>
            <a:r>
              <a:rPr lang="zh-TW">
                <a:solidFill>
                  <a:schemeClr val="dk1"/>
                </a:solidFill>
              </a:rPr>
              <a:t> </a:t>
            </a:r>
            <a:r>
              <a:rPr lang="zh-TW">
                <a:solidFill>
                  <a:srgbClr val="FF0000"/>
                </a:solidFill>
              </a:rPr>
              <a:t>TA office hours</a:t>
            </a:r>
            <a:endParaRPr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Please ask your questions online</a:t>
            </a:r>
            <a:endParaRPr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zh-TW">
                <a:solidFill>
                  <a:schemeClr val="dk1"/>
                </a:solidFill>
              </a:rPr>
              <a:t>Questions about this homework.</a:t>
            </a:r>
            <a:endParaRPr>
              <a:solidFill>
                <a:schemeClr val="dk1"/>
              </a:solidFill>
            </a:endParaRPr>
          </a:p>
          <a:p>
            <a:pPr indent="-35739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Make sure you have studied through lecture slides and the HW spec.</a:t>
            </a:r>
            <a:endParaRPr sz="2000">
              <a:solidFill>
                <a:schemeClr val="dk1"/>
              </a:solidFill>
            </a:endParaRPr>
          </a:p>
          <a:p>
            <a:pPr indent="-35739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Clarify your problems and search it to find out solutions first.</a:t>
            </a:r>
            <a:endParaRPr sz="2000">
              <a:solidFill>
                <a:schemeClr val="dk1"/>
              </a:solidFill>
            </a:endParaRPr>
          </a:p>
          <a:p>
            <a:pPr indent="-36374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Ask them on </a:t>
            </a:r>
            <a:r>
              <a:rPr lang="zh-TW" sz="2000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zh-TW" sz="2100">
                <a:solidFill>
                  <a:schemeClr val="dk1"/>
                </a:solidFill>
              </a:rPr>
              <a:t> .</a:t>
            </a:r>
            <a:endParaRPr sz="2100">
              <a:solidFill>
                <a:schemeClr val="dk1"/>
              </a:solidFill>
            </a:endParaRPr>
          </a:p>
          <a:p>
            <a:pPr indent="-344700" lvl="1" marL="1069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Be sure to include all the information you think others would need.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